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on't Giveup"/>
  <p:cmAuthor clrIdx="1" id="1" initials="" lastIdx="2" name="이승규"/>
  <p:cmAuthor clrIdx="2" id="2" initials="" lastIdx="1" name="강선규"/>
  <p:cmAuthor clrIdx="3" id="3" initials="" lastIdx="1" name="장성호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10-24T14:24:22.360">
    <p:pos x="6000" y="0"/>
    <p:text>평가 기준
개발문서의 구체성	20점	
전반적인 개발문서의 양호도 및 구체적 표현성
독창성	20점	
뚜렷한 독창성 유무 정도
발전 가능성	20점	
커뮤니티, 비즈니스 등에 대한 발전 가능성
완성도(작품데모)	20점	
데모 결과에 대한 시현 능숙도 및 원활한 작동
軍 공개SW 기여도	20점	
軍의 공개SW 기술내재화 가능성 정도</p:text>
  </p:cm>
  <p:cm authorId="1" idx="1" dt="2020-10-18T13:14:51.451">
    <p:pos x="6000" y="0"/>
    <p:text>_Marked as resolved_</p:text>
  </p:cm>
  <p:cm authorId="1" idx="2" dt="2020-10-18T13:15:18.387">
    <p:pos x="6000" y="0"/>
    <p:text>_Re-opened_</p:text>
  </p:cm>
  <p:cm authorId="2" idx="1" dt="2020-10-18T14:47:49.236">
    <p:pos x="6000" y="0"/>
    <p:text>PPT 배경 색깔 홈페이지 왼쪽 사이드바 처럼 아이콘에 맞춰서 아이콘 오른쪽 부분 배경색깔 맞추면 어떨까요??</p:text>
  </p:cm>
  <p:cm authorId="3" idx="1" dt="2020-10-24T14:24:22.360">
    <p:pos x="6000" y="0"/>
    <p:text>발표자 노트는 멘토님이 발표할 때 실제로 활용되는 건가요? 따로 발표용 워드를 작성해야되는 지 궁금하네요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3cda3198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3cda3198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3cda3198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3cda3198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왼쪽에 보이는 네트워크 카메라 운용 방식에서는 CCTV 화면 출력을 RTSP 방식을 채택하고 있으므로 바로 적용이 가능하다.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기존 단독망 운용 방식에서는 DVR에서 모니터로만 출력한다.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단독망 방식에 RSTP를 적용하기 위해서 pc와 DVR을 다이렉트 연결하여 DVR에서 받은 영상들을 웹에 출력하게 </a:t>
            </a:r>
            <a:r>
              <a:rPr lang="ko"/>
              <a:t>하였다.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3cda3198c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3cda3198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4baf0dd8a_6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4baf0dd8a_6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비슷한 서비스를 제공하는 상용 영상감시 솔루션 가격입니다.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상용 솔루션 사용 시 한 부대 당 기본 8대 이상은 설치하는데 월 요금 121,000+@에 전국 부대 개수까지 합치면 막대한 비용이 발생합니다.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4baf0dd8a_6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4baf0dd8a_6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기본적으로 가디언은 오픈소스 프로젝트입니다. 부대 내 도입시 상용 소프트웨어 이용 시의 비용을 절감할 수 있습니다. 또한, 커뮤니티가 활성화 된다면 유지보수 문제를 해결해나갈 수 있을 것이라 판단됩니다. 이 프로젝트가 성공적인 영상감시 솔루션으로 발전한다면 군대 뿐만 아니라 다양한 국가 시설에 도입할 수 있을 것이라 </a:t>
            </a:r>
            <a:r>
              <a:rPr lang="ko"/>
              <a:t>기대됩니다</a:t>
            </a:r>
            <a:r>
              <a:rPr lang="ko"/>
              <a:t>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3d72faf85_0_4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3d72faf8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fa3c898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6fa3c89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e8b0e0e90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e8b0e0e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cda3198c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cda319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4c76eb069_1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4c76eb06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4c76eb069_1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4c76eb06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45a0041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45a0041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4" name="Google Shape;74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" name="Google Shape;18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rgbClr val="00385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830392" y="886456"/>
            <a:ext cx="745763" cy="45826"/>
            <a:chOff x="4580561" y="2589004"/>
            <a:chExt cx="1064464" cy="25200"/>
          </a:xfrm>
        </p:grpSpPr>
        <p:sp>
          <p:nvSpPr>
            <p:cNvPr id="33" name="Google Shape;33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6" name="Google Shape;5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3" name="Google Shape;63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7" name="Google Shape;67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jpg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ys7HHSsOeRKr84glQS6590cVVTyY2sHY/view" TargetMode="External"/><Relationship Id="rId5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01529">
                <a:alpha val="75294"/>
              </a:srgbClr>
            </a:gs>
            <a:gs pos="50000">
              <a:srgbClr val="3A444E"/>
            </a:gs>
            <a:gs pos="100000">
              <a:srgbClr val="125A6A"/>
            </a:gs>
          </a:gsLst>
          <a:lin ang="8099331" scaled="0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ko">
                <a:solidFill>
                  <a:srgbClr val="FFFFFF"/>
                </a:solidFill>
              </a:rPr>
            </a:br>
            <a:r>
              <a:rPr lang="ko">
                <a:solidFill>
                  <a:srgbClr val="FFFFFF"/>
                </a:solidFill>
              </a:rPr>
              <a:t>GUARDIAN -CCTV</a:t>
            </a:r>
            <a:r>
              <a:rPr lang="ko">
                <a:solidFill>
                  <a:srgbClr val="FFFFFF"/>
                </a:solidFill>
              </a:rPr>
              <a:t>감지체계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9450" y="1925200"/>
            <a:ext cx="1026650" cy="102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692700" y="3269800"/>
            <a:ext cx="5783400" cy="15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 </a:t>
            </a:r>
            <a:r>
              <a:rPr lang="ko">
                <a:solidFill>
                  <a:srgbClr val="FFFFFF"/>
                </a:solidFill>
              </a:rPr>
              <a:t> 5포병여</a:t>
            </a:r>
            <a:r>
              <a:rPr lang="ko">
                <a:solidFill>
                  <a:srgbClr val="FFFFFF"/>
                </a:solidFill>
              </a:rPr>
              <a:t>단 1포병단</a:t>
            </a:r>
            <a:r>
              <a:rPr lang="ko">
                <a:solidFill>
                  <a:srgbClr val="FFFFFF"/>
                </a:solidFill>
              </a:rPr>
              <a:t> 강선규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1사단 수색대대 신기철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35사단 정보통신대대  장성호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 백승민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3사관학교 이승규</a:t>
            </a:r>
            <a:endParaRPr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                        과학화전투훈련단 오택환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63200" y="15482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</a:rPr>
              <a:t>RTSP(실시간 스트리밍  프로토콜) 연결</a:t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가디언은 RTSP 데이터를 웹에 스트리밍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현 군 부대에서 운용하는 CCTV는 </a:t>
            </a:r>
            <a:r>
              <a:rPr b="1" lang="ko">
                <a:solidFill>
                  <a:srgbClr val="000000"/>
                </a:solidFill>
              </a:rPr>
              <a:t>네트워크 카메라</a:t>
            </a:r>
            <a:r>
              <a:rPr lang="ko">
                <a:solidFill>
                  <a:srgbClr val="000000"/>
                </a:solidFill>
              </a:rPr>
              <a:t> / </a:t>
            </a:r>
            <a:r>
              <a:rPr b="1" lang="ko">
                <a:solidFill>
                  <a:srgbClr val="000000"/>
                </a:solidFill>
              </a:rPr>
              <a:t>단독망 DVR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네트워크 카메라는 자체적으로 RTSP 스트리밍 지원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Char char="●"/>
            </a:pPr>
            <a:r>
              <a:rPr lang="ko">
                <a:solidFill>
                  <a:srgbClr val="000000"/>
                </a:solidFill>
              </a:rPr>
              <a:t>단독망 카메라가 연결되어있는 DVR은 PC와 다이렉트로 연결 함으로써 RTSP 스트리밍 지원가능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실제 부대 내 적용 방안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858" y="2095175"/>
            <a:ext cx="3495693" cy="24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5872125" y="163927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단독망 운용 방식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1333850" y="1639275"/>
            <a:ext cx="3588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네트워크 카메라 운용 방식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863" y="2095175"/>
            <a:ext cx="3407284" cy="24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실제 부대 내 적용 방안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727800" y="1034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국방 분야 활용성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CCTV 감시 강화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부</a:t>
            </a:r>
            <a:r>
              <a:rPr b="1" lang="ko" sz="1600">
                <a:solidFill>
                  <a:srgbClr val="000000"/>
                </a:solidFill>
              </a:rPr>
              <a:t>대 내 CCTV 근무 효율 증가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전방 경계 지역에서의 유용성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발견하지 못한 위험 조기 식별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감시병 피로도 감소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727800" y="2082700"/>
            <a:ext cx="4408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CCTV 영상 데이터화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추후에 발견된 사고 추적에 용이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데이터 분석 결과를 활용한 사고 예방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데이터의 유용성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>
            <p:ph type="title"/>
          </p:nvPr>
        </p:nvSpPr>
        <p:spPr>
          <a:xfrm>
            <a:off x="727800" y="1034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국방 분야 활용성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사업 전망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225" y="1607388"/>
            <a:ext cx="5741051" cy="13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1594200" y="3118750"/>
            <a:ext cx="5955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CCTV 운용 시 부대 주요 시설 (정문, 위병소, 탄약고 등) </a:t>
            </a:r>
            <a:br>
              <a:rPr b="1" lang="ko">
                <a:solidFill>
                  <a:srgbClr val="000000"/>
                </a:solidFill>
              </a:rPr>
            </a:br>
            <a:r>
              <a:rPr b="1" lang="ko">
                <a:solidFill>
                  <a:srgbClr val="000000"/>
                </a:solidFill>
              </a:rPr>
              <a:t>감시 중 사각지대를 최소화 하기위한 4면 감시 필요 </a:t>
            </a:r>
            <a:br>
              <a:rPr b="1" lang="ko">
                <a:solidFill>
                  <a:srgbClr val="000000"/>
                </a:solidFill>
              </a:rPr>
            </a:br>
            <a:r>
              <a:rPr b="1" lang="ko" u="sng">
                <a:solidFill>
                  <a:srgbClr val="000000"/>
                </a:solidFill>
              </a:rPr>
              <a:t>(한 시설 당 최소 4개의 CCTV 필요)</a:t>
            </a:r>
            <a:endParaRPr b="1" u="sng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(부대 주요 시설 + 기타 시설) * 4 = 40~60대 가량 필요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외곽 감시(외부 초소 또는 군사 지역 등) = 10대 가량 필요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 u="sng">
                <a:solidFill>
                  <a:srgbClr val="000000"/>
                </a:solidFill>
              </a:rPr>
              <a:t>모든 시설 감시 시 최소 70~80대 필요.</a:t>
            </a:r>
            <a:endParaRPr b="1" u="sng">
              <a:solidFill>
                <a:srgbClr val="000000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상용 솔루션은 가격이 너무 비싸서 유지보수 및 운용하기 어려움 점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727800" y="1632600"/>
            <a:ext cx="377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ko" sz="1700" u="sng">
                <a:solidFill>
                  <a:srgbClr val="000000"/>
                </a:solidFill>
              </a:rPr>
              <a:t>가디언 = 오픈소스 프로젝트</a:t>
            </a:r>
            <a:endParaRPr b="1" sz="1700" u="sng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1" lang="ko" sz="1700">
                <a:solidFill>
                  <a:srgbClr val="000000"/>
                </a:solidFill>
              </a:rPr>
              <a:t>오픈소스 활용 이점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1152275" y="3157900"/>
            <a:ext cx="52239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군 내에서 들이는 비용없이 꾸준히 발전 가능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비용 절감으로 인한 부대 반입 용이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오픈소스 커뮤니티 활성화로 개발 유지 보수 용이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ko">
                <a:solidFill>
                  <a:srgbClr val="000000"/>
                </a:solidFill>
              </a:rPr>
              <a:t>오픈소스로 더 발전하면 군 용 소프트웨어만이 아닌 CCTV 영상감시 솔루션으로 사회적 가치 창출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900" y="783175"/>
            <a:ext cx="2158225" cy="21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>
            <p:ph type="title"/>
          </p:nvPr>
        </p:nvSpPr>
        <p:spPr>
          <a:xfrm>
            <a:off x="7278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사업 전망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858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</p:txBody>
      </p:sp>
      <p:sp>
        <p:nvSpPr>
          <p:cNvPr id="211" name="Google Shape;211;p28"/>
          <p:cNvSpPr txBox="1"/>
          <p:nvPr>
            <p:ph idx="2" type="body"/>
          </p:nvPr>
        </p:nvSpPr>
        <p:spPr>
          <a:xfrm>
            <a:off x="5174225" y="216350"/>
            <a:ext cx="3374400" cy="4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B</a:t>
            </a:r>
            <a:r>
              <a:rPr b="1" lang="ko">
                <a:solidFill>
                  <a:srgbClr val="F3F3F3"/>
                </a:solidFill>
              </a:rPr>
              <a:t>ackend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G</a:t>
            </a:r>
            <a:r>
              <a:rPr lang="ko">
                <a:solidFill>
                  <a:srgbClr val="F3F3F3"/>
                </a:solidFill>
              </a:rPr>
              <a:t>olang 1.15.2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GoCV (OpenCV Binding)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mongoDB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F</a:t>
            </a:r>
            <a:r>
              <a:rPr b="1" lang="ko">
                <a:solidFill>
                  <a:srgbClr val="F3F3F3"/>
                </a:solidFill>
              </a:rPr>
              <a:t>ront</a:t>
            </a:r>
            <a:r>
              <a:rPr b="1" lang="ko">
                <a:solidFill>
                  <a:srgbClr val="F3F3F3"/>
                </a:solidFill>
              </a:rPr>
              <a:t>end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TypeScript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React.js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Antd UI Framework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Socket.io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Video.js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Infra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Docker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3F3F3"/>
                </a:solidFill>
              </a:rPr>
              <a:t>Machine Learning</a:t>
            </a:r>
            <a:endParaRPr b="1"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Python</a:t>
            </a:r>
            <a:endParaRPr>
              <a:solidFill>
                <a:srgbClr val="F3F3F3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Char char="●"/>
            </a:pPr>
            <a:r>
              <a:rPr lang="ko">
                <a:solidFill>
                  <a:srgbClr val="F3F3F3"/>
                </a:solidFill>
              </a:rPr>
              <a:t>Darknet YOLOV4-TINY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225" y="272675"/>
            <a:ext cx="1354575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650" y="904125"/>
            <a:ext cx="1566150" cy="8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5000" y="3270050"/>
            <a:ext cx="1607850" cy="160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91225"/>
            <a:ext cx="2355675" cy="125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175" y="334524"/>
            <a:ext cx="2056898" cy="5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32421" y="1912646"/>
            <a:ext cx="1655325" cy="11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3925" y="3230850"/>
            <a:ext cx="1566150" cy="7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771900" y="136490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감사합니다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3858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67825" y="1253900"/>
            <a:ext cx="19137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5174225" y="259600"/>
            <a:ext cx="3374400" cy="4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프로젝트 소개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기능 설명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시연 영상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부대 내 적용 방안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국방 분야 활용성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사업 전망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AutoNum type="arabicPeriod"/>
            </a:pPr>
            <a:r>
              <a:rPr lang="ko" sz="2100">
                <a:solidFill>
                  <a:srgbClr val="FFFFFF"/>
                </a:solidFill>
              </a:rPr>
              <a:t>기술 스택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5250" y="3002000"/>
            <a:ext cx="3816600" cy="17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50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‘가디언’의 목표는 해이해진 CCTV 감시를 강화하고 CCTV 감시병이 근무를 원활하게 설 수 있도록 도와줍니다.</a:t>
            </a:r>
            <a:endParaRPr sz="150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050" y="2368950"/>
            <a:ext cx="3900674" cy="218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10350" y="1848138"/>
            <a:ext cx="8603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950">
                <a:solidFill>
                  <a:srgbClr val="1D1C1D"/>
                </a:solidFill>
              </a:rPr>
              <a:t>‘가디언’은 군 CCTV를 자동으로 감시하는 영상 감시 웹 어플리케이션입니다.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7800" y="1723675"/>
            <a:ext cx="8334300" cy="2261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현재 군 내 CCTV 상황</a:t>
            </a:r>
            <a:endParaRPr sz="16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최근 몇몇 부대에서 위병소 경계 실패가 일어나면서 경계 근무 강조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감시병이 다수의 CCTV  동시 감시         휴먼 에러 발생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사소한 움직임 감지에 무분별한 알림음           알림에 대한 경각심 저하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지속적인 감시로 인한 감시병의 피로도         사고 발생</a:t>
            </a:r>
            <a:endParaRPr b="1" sz="1600">
              <a:solidFill>
                <a:srgbClr val="000000"/>
              </a:solidFill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>
            <a:off x="4778250" y="335155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4298825" y="2934400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6"/>
          <p:cNvSpPr txBox="1"/>
          <p:nvPr/>
        </p:nvSpPr>
        <p:spPr>
          <a:xfrm>
            <a:off x="10236225" y="20893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6"/>
          <p:cNvCxnSpPr/>
          <p:nvPr/>
        </p:nvCxnSpPr>
        <p:spPr>
          <a:xfrm>
            <a:off x="4724500" y="3788225"/>
            <a:ext cx="233400" cy="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6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프로젝트 소개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500" y="1611925"/>
            <a:ext cx="7222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chemeClr val="dk1"/>
                </a:solidFill>
              </a:rPr>
              <a:t>개발 목표</a:t>
            </a:r>
            <a:endParaRPr b="1" sz="21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감시를 강화하고 CCTV 감시병의 근무 원활화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내 사람과 차량 식별, 움직임 동선 파악 자동화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부대 내 경계 근무가 강조됨에 따라 근무의 체계화 필요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Char char="●"/>
            </a:pPr>
            <a:r>
              <a:rPr b="1" lang="ko" sz="1600">
                <a:solidFill>
                  <a:srgbClr val="000000"/>
                </a:solidFill>
              </a:rPr>
              <a:t>CCTV 영상 식별 사항 데이터화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925" y="2902350"/>
            <a:ext cx="3054049" cy="17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500" y="2902348"/>
            <a:ext cx="3054049" cy="1716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8"/>
          <p:cNvCxnSpPr/>
          <p:nvPr/>
        </p:nvCxnSpPr>
        <p:spPr>
          <a:xfrm>
            <a:off x="4259125" y="3757025"/>
            <a:ext cx="396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18"/>
          <p:cNvSpPr txBox="1"/>
          <p:nvPr/>
        </p:nvSpPr>
        <p:spPr>
          <a:xfrm>
            <a:off x="729500" y="1550800"/>
            <a:ext cx="6020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사람 및 자동차 식별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ko" sz="900">
                <a:latin typeface="Lato"/>
                <a:ea typeface="Lato"/>
                <a:cs typeface="Lato"/>
                <a:sym typeface="Lato"/>
              </a:rPr>
              <a:t>실시간 감시에 탁월한</a:t>
            </a:r>
            <a:r>
              <a:rPr b="1" lang="ko" sz="900">
                <a:latin typeface="Lato"/>
                <a:ea typeface="Lato"/>
                <a:cs typeface="Lato"/>
                <a:sym typeface="Lato"/>
              </a:rPr>
              <a:t>   </a:t>
            </a:r>
            <a:r>
              <a:rPr b="1" lang="ko" sz="900" u="sng">
                <a:latin typeface="Lato"/>
                <a:ea typeface="Lato"/>
                <a:cs typeface="Lato"/>
                <a:sym typeface="Lato"/>
              </a:rPr>
              <a:t>YOLOv4 모델</a:t>
            </a:r>
            <a:r>
              <a:rPr b="1" lang="ko" sz="900">
                <a:latin typeface="Lato"/>
                <a:ea typeface="Lato"/>
                <a:cs typeface="Lato"/>
                <a:sym typeface="Lato"/>
              </a:rPr>
              <a:t>을 활용.</a:t>
            </a:r>
            <a:endParaRPr b="1" sz="9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식별한 물체의 이동 거리 추적 시각화</a:t>
            </a:r>
            <a:br>
              <a:rPr b="1" lang="ko">
                <a:latin typeface="Lato"/>
                <a:ea typeface="Lato"/>
                <a:cs typeface="Lato"/>
                <a:sym typeface="Lato"/>
              </a:rPr>
            </a:br>
            <a:r>
              <a:rPr b="1" lang="ko" sz="900" u="sng">
                <a:latin typeface="Lato"/>
                <a:ea typeface="Lato"/>
                <a:cs typeface="Lato"/>
                <a:sym typeface="Lato"/>
              </a:rPr>
              <a:t>OpenCV Optical Flow(광학 흐름) 기술</a:t>
            </a:r>
            <a:r>
              <a:rPr b="1" lang="ko" sz="900">
                <a:latin typeface="Lato"/>
                <a:ea typeface="Lato"/>
                <a:cs typeface="Lato"/>
                <a:sym typeface="Lato"/>
              </a:rPr>
              <a:t>을 활용.</a:t>
            </a:r>
            <a:br>
              <a:rPr b="1" lang="ko">
                <a:latin typeface="Lato"/>
                <a:ea typeface="Lato"/>
                <a:cs typeface="Lato"/>
                <a:sym typeface="Lato"/>
              </a:rPr>
            </a:b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기능 설명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727800" y="1549625"/>
            <a:ext cx="5809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다각형 감시 영역 설정 (사각지대 최소화)</a:t>
            </a:r>
            <a:br>
              <a:rPr b="1" lang="ko">
                <a:latin typeface="Lato"/>
                <a:ea typeface="Lato"/>
                <a:cs typeface="Lato"/>
                <a:sym typeface="Lato"/>
              </a:rPr>
            </a:br>
            <a:r>
              <a:rPr b="1" lang="ko" sz="900" u="sng">
                <a:latin typeface="Lato"/>
                <a:ea typeface="Lato"/>
                <a:cs typeface="Lato"/>
                <a:sym typeface="Lato"/>
              </a:rPr>
              <a:t>ConvexHull 알고리즘</a:t>
            </a:r>
            <a:r>
              <a:rPr b="1" lang="ko" sz="900">
                <a:latin typeface="Lato"/>
                <a:ea typeface="Lato"/>
                <a:cs typeface="Lato"/>
                <a:sym typeface="Lato"/>
              </a:rPr>
              <a:t>을 활용해 사용자 편의 영역 설정 구현.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350" y="2152450"/>
            <a:ext cx="5871151" cy="29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기능 설명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727800" y="154962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시계열 통계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과거 식별 영상 확인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기능 설명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64" y="2493625"/>
            <a:ext cx="4268076" cy="214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457" y="2493625"/>
            <a:ext cx="4254393" cy="21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EDEE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50" y="0"/>
            <a:ext cx="1462527" cy="4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 title="가디언 시연영상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074" y="1928250"/>
            <a:ext cx="6096327" cy="30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820700" y="1514250"/>
            <a:ext cx="4634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b="1" lang="ko">
                <a:latin typeface="Lato"/>
                <a:ea typeface="Lato"/>
                <a:cs typeface="Lato"/>
                <a:sym typeface="Lato"/>
              </a:rPr>
              <a:t>시연 영상에서는 메인 화면을 감시하고 있습니다.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1"/>
          <p:cNvSpPr txBox="1"/>
          <p:nvPr>
            <p:ph type="title"/>
          </p:nvPr>
        </p:nvSpPr>
        <p:spPr>
          <a:xfrm>
            <a:off x="729500" y="1015588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</a:rPr>
              <a:t>시연 영상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